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sldIdLst>
    <p:sldId id="1243" r:id="rId2"/>
    <p:sldId id="1330" r:id="rId3"/>
    <p:sldId id="1331" r:id="rId4"/>
    <p:sldId id="1332" r:id="rId5"/>
    <p:sldId id="1333" r:id="rId6"/>
    <p:sldId id="1334" r:id="rId7"/>
    <p:sldId id="1335" r:id="rId8"/>
    <p:sldId id="1336" r:id="rId9"/>
    <p:sldId id="1337" r:id="rId10"/>
    <p:sldId id="1338" r:id="rId11"/>
    <p:sldId id="1339" r:id="rId12"/>
    <p:sldId id="1340" r:id="rId13"/>
    <p:sldId id="1341" r:id="rId14"/>
    <p:sldId id="1342" r:id="rId15"/>
    <p:sldId id="1343" r:id="rId16"/>
    <p:sldId id="1344" r:id="rId17"/>
    <p:sldId id="1345" r:id="rId18"/>
    <p:sldId id="1346" r:id="rId19"/>
    <p:sldId id="1347" r:id="rId20"/>
    <p:sldId id="1366" r:id="rId21"/>
    <p:sldId id="1365" r:id="rId22"/>
    <p:sldId id="1350" r:id="rId23"/>
    <p:sldId id="1352" r:id="rId24"/>
    <p:sldId id="1353" r:id="rId25"/>
    <p:sldId id="1354" r:id="rId26"/>
    <p:sldId id="1355" r:id="rId27"/>
    <p:sldId id="1356" r:id="rId28"/>
    <p:sldId id="1357" r:id="rId29"/>
    <p:sldId id="1358" r:id="rId30"/>
    <p:sldId id="1359" r:id="rId31"/>
    <p:sldId id="1328" r:id="rId32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32-bit x86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3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Without ASLR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 smtClean="0">
                <a:latin typeface="Arial" pitchFamily="34" charset="0"/>
              </a:rPr>
              <a:t>All materials copyright UMBC, Dr. Katherine Gibson,</a:t>
            </a:r>
            <a:r>
              <a:rPr lang="en-US" altLang="en-US" sz="1600" baseline="0" dirty="0" smtClean="0">
                <a:latin typeface="Arial" pitchFamily="34" charset="0"/>
              </a:rPr>
              <a:t> and RJ Joyce</a:t>
            </a:r>
            <a:r>
              <a:rPr lang="en-US" altLang="en-US" sz="1600" dirty="0" smtClean="0">
                <a:latin typeface="Arial" pitchFamily="34" charset="0"/>
              </a:rPr>
              <a:t> unless otherwise noted</a:t>
            </a:r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CMSC 426</a:t>
            </a:r>
            <a:br>
              <a:rPr lang="en-US" dirty="0" smtClean="0"/>
            </a:br>
            <a:r>
              <a:rPr lang="en-US" dirty="0" smtClean="0"/>
              <a:t>Principles of Computer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Buffers and Assembly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– Stack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stack grows </a:t>
            </a:r>
            <a:r>
              <a:rPr lang="en-US" u="sng" dirty="0" smtClean="0"/>
              <a:t>down</a:t>
            </a:r>
            <a:endParaRPr lang="en-US" dirty="0" smtClean="0"/>
          </a:p>
          <a:p>
            <a:r>
              <a:rPr lang="en-US" dirty="0" smtClean="0"/>
              <a:t>The ESP is the “stack pointer”</a:t>
            </a:r>
          </a:p>
          <a:p>
            <a:pPr lvl="1"/>
            <a:r>
              <a:rPr lang="en-US" dirty="0" smtClean="0"/>
              <a:t>Keeps track of the “top” of the stack (really the bottom)</a:t>
            </a:r>
          </a:p>
          <a:p>
            <a:pPr lvl="1"/>
            <a:r>
              <a:rPr lang="en-US" dirty="0" smtClean="0"/>
              <a:t>The boundary between actual data and junk on the stack</a:t>
            </a:r>
          </a:p>
          <a:p>
            <a:endParaRPr lang="en-US" dirty="0" smtClean="0"/>
          </a:p>
          <a:p>
            <a:r>
              <a:rPr lang="en-US" dirty="0" smtClean="0"/>
              <a:t>When the ESP is incremented, we are going</a:t>
            </a:r>
            <a:r>
              <a:rPr lang="en-US" i="1" dirty="0" smtClean="0"/>
              <a:t> </a:t>
            </a:r>
            <a:r>
              <a:rPr lang="en-US" i="1" u="sng" dirty="0" smtClean="0"/>
              <a:t>UP</a:t>
            </a:r>
            <a:r>
              <a:rPr lang="en-US" i="1" dirty="0" smtClean="0"/>
              <a:t> </a:t>
            </a:r>
            <a:r>
              <a:rPr lang="en-US" dirty="0" smtClean="0"/>
              <a:t>the stack</a:t>
            </a:r>
          </a:p>
          <a:p>
            <a:pPr lvl="1"/>
            <a:r>
              <a:rPr lang="en-US" dirty="0" smtClean="0"/>
              <a:t>This means something is being </a:t>
            </a:r>
            <a:r>
              <a:rPr lang="en-US" u="sng" dirty="0" smtClean="0"/>
              <a:t>removed</a:t>
            </a:r>
            <a:r>
              <a:rPr lang="en-US" dirty="0" smtClean="0"/>
              <a:t> from the stack</a:t>
            </a:r>
            <a:endParaRPr lang="en-US" dirty="0"/>
          </a:p>
          <a:p>
            <a:r>
              <a:rPr lang="en-US" dirty="0" smtClean="0"/>
              <a:t>When the ESP is decremented, we are going </a:t>
            </a:r>
            <a:r>
              <a:rPr lang="en-US" i="1" u="sng" dirty="0" smtClean="0"/>
              <a:t>DOWN</a:t>
            </a:r>
            <a:r>
              <a:rPr lang="en-US" i="1" dirty="0" smtClean="0"/>
              <a:t> </a:t>
            </a:r>
            <a:r>
              <a:rPr lang="en-US" dirty="0" smtClean="0"/>
              <a:t>the stack</a:t>
            </a:r>
          </a:p>
          <a:p>
            <a:pPr lvl="1"/>
            <a:r>
              <a:rPr lang="en-US" dirty="0" smtClean="0"/>
              <a:t>This means space is being added to the stack for new information</a:t>
            </a:r>
          </a:p>
        </p:txBody>
      </p:sp>
    </p:spTree>
    <p:extLst>
      <p:ext uri="{BB962C8B-B14F-4D97-AF65-F5344CB8AC3E}">
        <p14:creationId xmlns:p14="http://schemas.microsoft.com/office/powerpoint/2010/main" val="2545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in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CALL actually do?</a:t>
            </a:r>
          </a:p>
          <a:p>
            <a:endParaRPr lang="en-US" dirty="0" smtClean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 &amp;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nextInstruction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ESP, 4</a:t>
            </a:r>
          </a:p>
          <a:p>
            <a:pPr lvl="2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[ESP], &amp;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nextInstruction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JMP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5403712"/>
            <a:ext cx="43434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J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ump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where the function you’re 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calling resides in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memory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5000" y="3200400"/>
            <a:ext cx="1905000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19999" y="2784901"/>
            <a:ext cx="3956051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Push </a:t>
            </a: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address in memory you’ll want to return to</a:t>
            </a:r>
            <a:endParaRPr lang="en-US" sz="2400" b="1" kern="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5147073"/>
            <a:ext cx="2667000" cy="76200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823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 in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RET actually do?</a:t>
            </a:r>
          </a:p>
          <a:p>
            <a:endParaRPr lang="en-US" dirty="0" smtClean="0"/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 EIP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Trusting </a:t>
            </a:r>
            <a:r>
              <a:rPr lang="en-US" dirty="0"/>
              <a:t>that whatever’s at the top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stack is the return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you execute the next instruction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looks </a:t>
            </a:r>
            <a:r>
              <a:rPr lang="en-US" dirty="0" smtClean="0"/>
              <a:t>at </a:t>
            </a:r>
            <a:r>
              <a:rPr lang="en-US" dirty="0"/>
              <a:t>EIP to see what to do next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3200400"/>
            <a:ext cx="4191000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995160" y="2969567"/>
            <a:ext cx="4343400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Pop the return address into EIP</a:t>
            </a:r>
          </a:p>
        </p:txBody>
      </p:sp>
    </p:spTree>
    <p:extLst>
      <p:ext uri="{BB962C8B-B14F-4D97-AF65-F5344CB8AC3E}">
        <p14:creationId xmlns:p14="http://schemas.microsoft.com/office/powerpoint/2010/main" val="286333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Cdecl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calling convention for the C programming language </a:t>
            </a:r>
            <a:br>
              <a:rPr lang="en-US" dirty="0" smtClean="0"/>
            </a:br>
            <a:r>
              <a:rPr lang="en-US" dirty="0" smtClean="0"/>
              <a:t>is called “</a:t>
            </a:r>
            <a:r>
              <a:rPr lang="en-US" dirty="0" err="1" smtClean="0"/>
              <a:t>cdecl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Calling conventions determine</a:t>
            </a:r>
          </a:p>
          <a:p>
            <a:pPr lvl="1"/>
            <a:r>
              <a:rPr lang="en-US" dirty="0" smtClean="0"/>
              <a:t>Order in which parameters are placed onto the stack</a:t>
            </a:r>
          </a:p>
          <a:p>
            <a:pPr lvl="1"/>
            <a:r>
              <a:rPr lang="en-US" dirty="0" smtClean="0"/>
              <a:t>Which registers are used/preserved for the caller</a:t>
            </a:r>
          </a:p>
          <a:p>
            <a:pPr lvl="1"/>
            <a:r>
              <a:rPr lang="en-US" dirty="0" smtClean="0"/>
              <a:t>How the stack in general is handled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2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Cdecl</a:t>
            </a:r>
            <a:r>
              <a:rPr lang="en-US" dirty="0" smtClean="0"/>
              <a:t> Example –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1295401"/>
            <a:ext cx="4565651" cy="4830763"/>
          </a:xfrm>
        </p:spPr>
        <p:txBody>
          <a:bodyPr/>
          <a:lstStyle/>
          <a:p>
            <a:r>
              <a:rPr lang="en-US" dirty="0" smtClean="0"/>
              <a:t>What actually happens on the stack when this program is run?</a:t>
            </a:r>
          </a:p>
          <a:p>
            <a:endParaRPr lang="en-US" dirty="0"/>
          </a:p>
          <a:p>
            <a:pPr lvl="1"/>
            <a:r>
              <a:rPr lang="en-US" sz="2800" dirty="0" smtClean="0"/>
              <a:t>What variables are allocated first?</a:t>
            </a:r>
          </a:p>
          <a:p>
            <a:pPr lvl="1"/>
            <a:r>
              <a:rPr lang="en-US" sz="2800" dirty="0" smtClean="0"/>
              <a:t>How does the stack grow?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6080" y="1447800"/>
            <a:ext cx="63957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smtClean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[64];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2400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99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Cdecl</a:t>
            </a:r>
            <a:r>
              <a:rPr lang="en-US" dirty="0"/>
              <a:t> Example – Calling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C193B9A-071F-4F01-9603-B594CF759B72}"/>
              </a:ext>
            </a:extLst>
          </p:cNvPr>
          <p:cNvSpPr/>
          <p:nvPr/>
        </p:nvSpPr>
        <p:spPr bwMode="auto">
          <a:xfrm>
            <a:off x="4953000" y="1461462"/>
            <a:ext cx="4343398" cy="871357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Main’s Stack Frame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B2CB70-55C5-4D59-BF33-CC0737E70344}"/>
              </a:ext>
            </a:extLst>
          </p:cNvPr>
          <p:cNvSpPr/>
          <p:nvPr/>
        </p:nvSpPr>
        <p:spPr bwMode="auto">
          <a:xfrm>
            <a:off x="4953000" y="2336736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 smtClean="0"/>
              <a:t>par2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C739213-55A2-4CA5-99C5-049DB7D53AD5}"/>
              </a:ext>
            </a:extLst>
          </p:cNvPr>
          <p:cNvSpPr/>
          <p:nvPr/>
        </p:nvSpPr>
        <p:spPr bwMode="auto">
          <a:xfrm>
            <a:off x="4953000" y="2856473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</a:t>
            </a:r>
            <a:r>
              <a:rPr lang="en-US" sz="2400" dirty="0" smtClean="0"/>
              <a:t>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E3DB6CB-B841-40B3-B339-B01586D868FD}"/>
              </a:ext>
            </a:extLst>
          </p:cNvPr>
          <p:cNvSpPr/>
          <p:nvPr/>
        </p:nvSpPr>
        <p:spPr bwMode="auto">
          <a:xfrm>
            <a:off x="4953000" y="3376210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</a:t>
            </a:r>
            <a:r>
              <a:rPr lang="en-US" sz="2400" dirty="0"/>
              <a:t>turn Address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F97A4FF-71C7-4A78-A541-3DDDBCB870A1}"/>
              </a:ext>
            </a:extLst>
          </p:cNvPr>
          <p:cNvSpPr/>
          <p:nvPr/>
        </p:nvSpPr>
        <p:spPr bwMode="auto">
          <a:xfrm>
            <a:off x="4953000" y="4419600"/>
            <a:ext cx="4343398" cy="1047306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187E3E6-67D8-4A1E-90C0-F205461CB77A}"/>
              </a:ext>
            </a:extLst>
          </p:cNvPr>
          <p:cNvSpPr/>
          <p:nvPr/>
        </p:nvSpPr>
        <p:spPr bwMode="auto">
          <a:xfrm>
            <a:off x="4953000" y="5466906"/>
            <a:ext cx="4343398" cy="5197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E355FEE-2903-45A8-880A-24E735DA46E9}"/>
              </a:ext>
            </a:extLst>
          </p:cNvPr>
          <p:cNvSpPr/>
          <p:nvPr/>
        </p:nvSpPr>
        <p:spPr bwMode="auto">
          <a:xfrm>
            <a:off x="4953000" y="3895947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Main’s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EBP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CE8F60B9-BB07-4DC0-B7CA-C037F554C46E}"/>
              </a:ext>
            </a:extLst>
          </p:cNvPr>
          <p:cNvSpPr txBox="1">
            <a:spLocks/>
          </p:cNvSpPr>
          <p:nvPr/>
        </p:nvSpPr>
        <p:spPr bwMode="auto">
          <a:xfrm>
            <a:off x="381001" y="1461462"/>
            <a:ext cx="3352799" cy="466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kern="0" dirty="0"/>
              <a:t>PUSH </a:t>
            </a:r>
            <a:r>
              <a:rPr lang="en-US" kern="0" dirty="0" smtClean="0"/>
              <a:t>par2</a:t>
            </a:r>
            <a:endParaRPr lang="en-US" kern="0" dirty="0"/>
          </a:p>
          <a:p>
            <a:pPr>
              <a:lnSpc>
                <a:spcPct val="150000"/>
              </a:lnSpc>
            </a:pPr>
            <a:r>
              <a:rPr lang="en-US" kern="0" dirty="0"/>
              <a:t>PUSH </a:t>
            </a:r>
            <a:r>
              <a:rPr lang="en-US" kern="0" dirty="0" smtClean="0"/>
              <a:t>par1</a:t>
            </a:r>
            <a:endParaRPr lang="en-US" kern="0" dirty="0"/>
          </a:p>
          <a:p>
            <a:pPr>
              <a:lnSpc>
                <a:spcPct val="150000"/>
              </a:lnSpc>
            </a:pPr>
            <a:r>
              <a:rPr lang="en-US" kern="0" dirty="0"/>
              <a:t>CALL </a:t>
            </a:r>
            <a:r>
              <a:rPr lang="en-US" kern="0" dirty="0" err="1"/>
              <a:t>myFunc</a:t>
            </a:r>
            <a:endParaRPr lang="en-US" kern="0" dirty="0"/>
          </a:p>
          <a:p>
            <a:pPr>
              <a:lnSpc>
                <a:spcPct val="150000"/>
              </a:lnSpc>
            </a:pPr>
            <a:r>
              <a:rPr lang="en-US" kern="0" dirty="0"/>
              <a:t>PUSH EBP</a:t>
            </a:r>
          </a:p>
          <a:p>
            <a:pPr>
              <a:lnSpc>
                <a:spcPct val="150000"/>
              </a:lnSpc>
            </a:pPr>
            <a:r>
              <a:rPr lang="en-US" kern="0" dirty="0"/>
              <a:t>MOV EBP, ESP</a:t>
            </a:r>
          </a:p>
          <a:p>
            <a:pPr>
              <a:lnSpc>
                <a:spcPct val="150000"/>
              </a:lnSpc>
            </a:pPr>
            <a:r>
              <a:rPr lang="en-US" kern="0" dirty="0"/>
              <a:t>SUB ESP, 68</a:t>
            </a:r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2B7A092-05B2-43CC-9227-B8DF1EE052E9}"/>
              </a:ext>
            </a:extLst>
          </p:cNvPr>
          <p:cNvSpPr txBox="1"/>
          <p:nvPr/>
        </p:nvSpPr>
        <p:spPr>
          <a:xfrm>
            <a:off x="9348293" y="2101986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&lt;- ESP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B761528-94BD-43C9-925E-97D156141AC0}"/>
              </a:ext>
            </a:extLst>
          </p:cNvPr>
          <p:cNvSpPr txBox="1"/>
          <p:nvPr/>
        </p:nvSpPr>
        <p:spPr>
          <a:xfrm>
            <a:off x="10480156" y="1237028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&lt;- EBP</a:t>
            </a:r>
          </a:p>
        </p:txBody>
      </p:sp>
    </p:spTree>
    <p:extLst>
      <p:ext uri="{BB962C8B-B14F-4D97-AF65-F5344CB8AC3E}">
        <p14:creationId xmlns:p14="http://schemas.microsoft.com/office/powerpoint/2010/main" val="349142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00208 0.0756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7569 L -0.00208 0.1513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15139 L -0.00208 0.22708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22709 L -0.00208 0.30393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-0.00117 0.43009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30393 L -0.00208 0.52662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/>
      <p:bldP spid="3" grpId="1"/>
      <p:bldP spid="3" grpId="2"/>
      <p:bldP spid="3" grpId="3"/>
      <p:bldP spid="3" grpId="4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Cdecl</a:t>
            </a:r>
            <a:r>
              <a:rPr lang="en-US" dirty="0"/>
              <a:t> Example </a:t>
            </a:r>
            <a:r>
              <a:rPr lang="en-US" dirty="0" smtClean="0"/>
              <a:t>– Returning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CE8F60B9-BB07-4DC0-B7CA-C037F554C46E}"/>
              </a:ext>
            </a:extLst>
          </p:cNvPr>
          <p:cNvSpPr txBox="1">
            <a:spLocks/>
          </p:cNvSpPr>
          <p:nvPr/>
        </p:nvSpPr>
        <p:spPr bwMode="auto">
          <a:xfrm>
            <a:off x="381001" y="1461462"/>
            <a:ext cx="4038599" cy="466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kern="0" dirty="0"/>
              <a:t>MOV ESP, EBP</a:t>
            </a:r>
          </a:p>
          <a:p>
            <a:pPr>
              <a:lnSpc>
                <a:spcPct val="150000"/>
              </a:lnSpc>
            </a:pPr>
            <a:r>
              <a:rPr lang="en-US" kern="0" dirty="0"/>
              <a:t>POP EBP</a:t>
            </a:r>
          </a:p>
          <a:p>
            <a:pPr>
              <a:lnSpc>
                <a:spcPct val="150000"/>
              </a:lnSpc>
            </a:pPr>
            <a:r>
              <a:rPr lang="en-US" kern="0" dirty="0"/>
              <a:t>RET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A5FF6EB-ADDE-4CD1-9C7A-2844C5DFC242}"/>
              </a:ext>
            </a:extLst>
          </p:cNvPr>
          <p:cNvSpPr/>
          <p:nvPr/>
        </p:nvSpPr>
        <p:spPr bwMode="auto">
          <a:xfrm>
            <a:off x="4953000" y="1461462"/>
            <a:ext cx="4343398" cy="871357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Main’s Stack Frame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5C9AAA5-72F4-4C2A-A9C8-44364D20368C}"/>
              </a:ext>
            </a:extLst>
          </p:cNvPr>
          <p:cNvSpPr/>
          <p:nvPr/>
        </p:nvSpPr>
        <p:spPr bwMode="auto">
          <a:xfrm>
            <a:off x="4953000" y="2336736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 smtClean="0"/>
              <a:t>par2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A0CC0B7-A76D-4813-9482-D45AD5FE88E0}"/>
              </a:ext>
            </a:extLst>
          </p:cNvPr>
          <p:cNvSpPr/>
          <p:nvPr/>
        </p:nvSpPr>
        <p:spPr bwMode="auto">
          <a:xfrm>
            <a:off x="4953000" y="2856473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</a:t>
            </a:r>
            <a:r>
              <a:rPr lang="en-US" sz="2400" dirty="0" smtClean="0"/>
              <a:t>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F47387A-364D-4F6E-9AEB-EA94DD6D243E}"/>
              </a:ext>
            </a:extLst>
          </p:cNvPr>
          <p:cNvSpPr/>
          <p:nvPr/>
        </p:nvSpPr>
        <p:spPr bwMode="auto">
          <a:xfrm>
            <a:off x="4953000" y="3376210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</a:t>
            </a:r>
            <a:r>
              <a:rPr lang="en-US" sz="2400" dirty="0"/>
              <a:t>turn Address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5E2E9FD-EBDD-4ABF-B432-6E1122C7D43B}"/>
              </a:ext>
            </a:extLst>
          </p:cNvPr>
          <p:cNvSpPr/>
          <p:nvPr/>
        </p:nvSpPr>
        <p:spPr bwMode="auto">
          <a:xfrm>
            <a:off x="4953000" y="4419600"/>
            <a:ext cx="4343398" cy="1047306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E013F7B-6189-437E-9269-793A668ADFAD}"/>
              </a:ext>
            </a:extLst>
          </p:cNvPr>
          <p:cNvSpPr/>
          <p:nvPr/>
        </p:nvSpPr>
        <p:spPr bwMode="auto">
          <a:xfrm>
            <a:off x="4953000" y="5466906"/>
            <a:ext cx="4343398" cy="5197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6CAC711-BA0D-4B72-BBC7-D54BEA50ED88}"/>
              </a:ext>
            </a:extLst>
          </p:cNvPr>
          <p:cNvSpPr/>
          <p:nvPr/>
        </p:nvSpPr>
        <p:spPr bwMode="auto">
          <a:xfrm>
            <a:off x="4953000" y="3895947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Main’s EBP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8D40A93-264B-4CFB-B654-9BFDDEFE34DA}"/>
              </a:ext>
            </a:extLst>
          </p:cNvPr>
          <p:cNvSpPr txBox="1"/>
          <p:nvPr/>
        </p:nvSpPr>
        <p:spPr>
          <a:xfrm>
            <a:off x="9348293" y="57150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&lt;- ESP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DCCAE12-3B5C-4132-A77C-7E57B5BF34DC}"/>
              </a:ext>
            </a:extLst>
          </p:cNvPr>
          <p:cNvSpPr txBox="1"/>
          <p:nvPr/>
        </p:nvSpPr>
        <p:spPr>
          <a:xfrm>
            <a:off x="10469270" y="41865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&lt;- EBP</a:t>
            </a:r>
          </a:p>
        </p:txBody>
      </p:sp>
    </p:spTree>
    <p:extLst>
      <p:ext uri="{BB962C8B-B14F-4D97-AF65-F5344CB8AC3E}">
        <p14:creationId xmlns:p14="http://schemas.microsoft.com/office/powerpoint/2010/main" val="22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2477 L -0.00208 -0.2229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-0.00026 -0.4307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22292 L -0.00208 -0.2988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29884 L -0.00351 -0.3738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4" grpId="2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Stack Buffer Overflow 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Exploit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the goal is privilege escalation</a:t>
            </a:r>
          </a:p>
          <a:p>
            <a:pPr lvl="1"/>
            <a:r>
              <a:rPr lang="en-US" dirty="0" smtClean="0"/>
              <a:t>Gaining privileges you didn’t have before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that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vulnerable </a:t>
            </a:r>
            <a:r>
              <a:rPr lang="en-US" dirty="0" smtClean="0"/>
              <a:t>executable has the SUID bit set</a:t>
            </a:r>
          </a:p>
          <a:p>
            <a:pPr lvl="1"/>
            <a:r>
              <a:rPr lang="en-US" dirty="0" smtClean="0"/>
              <a:t>Linux will run this program with the user ID and permissions of its owner (in this case, root)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4AAB3F6-0F6A-4E63-9B1D-9F9219E870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74" b="17251"/>
          <a:stretch/>
        </p:blipFill>
        <p:spPr>
          <a:xfrm>
            <a:off x="873760" y="2362200"/>
            <a:ext cx="7529826" cy="16763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143000" y="3373120"/>
            <a:ext cx="457200" cy="457200"/>
          </a:xfrm>
          <a:prstGeom prst="ellips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29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dirty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2400" dirty="0"/>
              <a:t>If you are interested in serving in this important role, please fill out a note taker application on the Student Disability Services website or in person in the SDS office in Math/Psychology 212.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6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Exploit Source Code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4114800"/>
            <a:ext cx="4870451" cy="2011364"/>
          </a:xfrm>
        </p:spPr>
        <p:txBody>
          <a:bodyPr/>
          <a:lstStyle/>
          <a:p>
            <a:r>
              <a:rPr lang="en-US" dirty="0" smtClean="0"/>
              <a:t>Simple main() for calling a function with an overflow exploit in 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080" y="1447800"/>
            <a:ext cx="8986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2){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("Invalid number of arguments\n");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exit(1);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("Completed\n");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80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Exploit Source Code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1295401"/>
            <a:ext cx="4565651" cy="4830763"/>
          </a:xfrm>
        </p:spPr>
        <p:txBody>
          <a:bodyPr/>
          <a:lstStyle/>
          <a:p>
            <a:r>
              <a:rPr lang="en-US" dirty="0" smtClean="0"/>
              <a:t>What are we trying to exploit with this code?</a:t>
            </a:r>
          </a:p>
          <a:p>
            <a:endParaRPr lang="en-US" sz="2800" dirty="0"/>
          </a:p>
          <a:p>
            <a:r>
              <a:rPr lang="en-US" sz="2800" dirty="0" smtClean="0"/>
              <a:t>Using the unsafe function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/>
              <a:t>is longer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buff</a:t>
            </a:r>
            <a:r>
              <a:rPr lang="en-US" sz="2400" dirty="0" smtClean="0"/>
              <a:t>, this will cause an overflow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6080" y="1447800"/>
            <a:ext cx="63957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buff[512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(buff,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length of your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  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"string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%d\n",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(buff));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645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69E3B-61DE-4E5F-8571-C510A20F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Smashing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56C5B15-C682-4D80-80CE-4D5F96D75ED8}"/>
              </a:ext>
            </a:extLst>
          </p:cNvPr>
          <p:cNvSpPr txBox="1">
            <a:spLocks/>
          </p:cNvSpPr>
          <p:nvPr/>
        </p:nvSpPr>
        <p:spPr bwMode="auto">
          <a:xfrm>
            <a:off x="398721" y="4283981"/>
            <a:ext cx="11195051" cy="19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The </a:t>
            </a:r>
            <a:r>
              <a:rPr lang="en-US" kern="0" dirty="0" err="1"/>
              <a:t>bof</a:t>
            </a:r>
            <a:r>
              <a:rPr lang="en-US" kern="0" dirty="0"/>
              <a:t> function tried to return to 0x41414141 (an invalid address) and caused a </a:t>
            </a:r>
            <a:r>
              <a:rPr lang="en-US" kern="0" dirty="0" err="1"/>
              <a:t>segfault</a:t>
            </a:r>
            <a:endParaRPr lang="en-US" kern="0" dirty="0"/>
          </a:p>
          <a:p>
            <a:pPr lvl="1"/>
            <a:r>
              <a:rPr lang="en-US" kern="0" dirty="0"/>
              <a:t>0x41 is ‘A’ in ASCII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74B5DF0-987E-4C5B-B775-24549967A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7239000" cy="27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4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545931-E676-4FB5-BE2C-3F31FA8A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Exploit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A63A8E-18EF-4294-BF85-F1812AA7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We can control the address that the </a:t>
            </a:r>
            <a:r>
              <a:rPr lang="en-US" dirty="0" err="1"/>
              <a:t>bof</a:t>
            </a:r>
            <a:r>
              <a:rPr lang="en-US" dirty="0"/>
              <a:t> function returns to if we pass it specially crafted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(Instead of screaming at it)</a:t>
            </a:r>
          </a:p>
          <a:p>
            <a:endParaRPr lang="en-US" dirty="0"/>
          </a:p>
          <a:p>
            <a:r>
              <a:rPr lang="en-US" dirty="0"/>
              <a:t>The construction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 </a:t>
            </a:r>
            <a:r>
              <a:rPr lang="en-US" dirty="0"/>
              <a:t>will be in this form: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CD1347-BC76-483C-99EF-C21E8A1AB3EF}"/>
              </a:ext>
            </a:extLst>
          </p:cNvPr>
          <p:cNvSpPr/>
          <p:nvPr/>
        </p:nvSpPr>
        <p:spPr bwMode="auto">
          <a:xfrm>
            <a:off x="914400" y="4876799"/>
            <a:ext cx="5029200" cy="685800"/>
          </a:xfrm>
          <a:prstGeom prst="rect">
            <a:avLst/>
          </a:prstGeom>
          <a:solidFill>
            <a:srgbClr val="E983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NOP Sled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8F43B5-3A16-458A-8533-34BE8BDA5A6E}"/>
              </a:ext>
            </a:extLst>
          </p:cNvPr>
          <p:cNvSpPr/>
          <p:nvPr/>
        </p:nvSpPr>
        <p:spPr bwMode="auto">
          <a:xfrm>
            <a:off x="5943600" y="4876799"/>
            <a:ext cx="1752600" cy="685800"/>
          </a:xfrm>
          <a:prstGeom prst="rect">
            <a:avLst/>
          </a:prstGeom>
          <a:solidFill>
            <a:srgbClr val="646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Shellcode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28B978-7BEB-41AD-B35A-EE909AB33124}"/>
              </a:ext>
            </a:extLst>
          </p:cNvPr>
          <p:cNvSpPr/>
          <p:nvPr/>
        </p:nvSpPr>
        <p:spPr bwMode="auto">
          <a:xfrm>
            <a:off x="7696200" y="4876799"/>
            <a:ext cx="3352800" cy="685800"/>
          </a:xfrm>
          <a:prstGeom prst="rect">
            <a:avLst/>
          </a:prstGeom>
          <a:solidFill>
            <a:srgbClr val="18CD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Return Addresses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3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545931-E676-4FB5-BE2C-3F31FA8A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Exploit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A63A8E-18EF-4294-BF85-F1812AA7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We can control the address that the </a:t>
            </a:r>
            <a:r>
              <a:rPr lang="en-US" dirty="0" err="1"/>
              <a:t>bof</a:t>
            </a:r>
            <a:r>
              <a:rPr lang="en-US" dirty="0"/>
              <a:t> function returns to if we pass it specially crafted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(Instead of screaming at it)</a:t>
            </a:r>
          </a:p>
          <a:p>
            <a:endParaRPr lang="en-US" dirty="0"/>
          </a:p>
          <a:p>
            <a:r>
              <a:rPr lang="en-US" dirty="0"/>
              <a:t>The construction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 </a:t>
            </a:r>
            <a:r>
              <a:rPr lang="en-US" dirty="0"/>
              <a:t>will be in this form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(Sizes are also semi to scale)</a:t>
            </a:r>
          </a:p>
          <a:p>
            <a:pPr lvl="1"/>
            <a:r>
              <a:rPr lang="en-US" dirty="0" smtClean="0"/>
              <a:t>512 bytes for the buffer is pretty huge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CD1347-BC76-483C-99EF-C21E8A1AB3EF}"/>
              </a:ext>
            </a:extLst>
          </p:cNvPr>
          <p:cNvSpPr/>
          <p:nvPr/>
        </p:nvSpPr>
        <p:spPr bwMode="auto">
          <a:xfrm>
            <a:off x="6324600" y="3773384"/>
            <a:ext cx="5029200" cy="685800"/>
          </a:xfrm>
          <a:prstGeom prst="rect">
            <a:avLst/>
          </a:prstGeom>
          <a:solidFill>
            <a:srgbClr val="E983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NOP Sled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8F43B5-3A16-458A-8533-34BE8BDA5A6E}"/>
              </a:ext>
            </a:extLst>
          </p:cNvPr>
          <p:cNvSpPr/>
          <p:nvPr/>
        </p:nvSpPr>
        <p:spPr bwMode="auto">
          <a:xfrm>
            <a:off x="6324600" y="3087584"/>
            <a:ext cx="1752600" cy="685800"/>
          </a:xfrm>
          <a:prstGeom prst="rect">
            <a:avLst/>
          </a:prstGeom>
          <a:solidFill>
            <a:srgbClr val="646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Shellcode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328B978-7BEB-41AD-B35A-EE909AB33124}"/>
              </a:ext>
            </a:extLst>
          </p:cNvPr>
          <p:cNvSpPr/>
          <p:nvPr/>
        </p:nvSpPr>
        <p:spPr bwMode="auto">
          <a:xfrm>
            <a:off x="6324600" y="2401784"/>
            <a:ext cx="3352800" cy="685800"/>
          </a:xfrm>
          <a:prstGeom prst="rect">
            <a:avLst/>
          </a:prstGeom>
          <a:solidFill>
            <a:srgbClr val="18CD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Return Addresses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Arc 7"/>
          <p:cNvSpPr/>
          <p:nvPr/>
        </p:nvSpPr>
        <p:spPr>
          <a:xfrm rot="6089578">
            <a:off x="8323870" y="2222893"/>
            <a:ext cx="2067584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0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CF995-8B6F-45BD-B435-B2A44CEC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F53D66-3E3A-4AD3-80C5-BF2CC10EE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Instructions with the purpose of opening a shell</a:t>
            </a:r>
          </a:p>
          <a:p>
            <a:pPr lvl="1"/>
            <a:r>
              <a:rPr lang="en-US" dirty="0"/>
              <a:t>In this example, a root shell</a:t>
            </a:r>
          </a:p>
          <a:p>
            <a:endParaRPr lang="en-US" dirty="0"/>
          </a:p>
          <a:p>
            <a:r>
              <a:rPr lang="en-US" dirty="0"/>
              <a:t>It can’t contain any NULL </a:t>
            </a:r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1) It’s being passed in as command line input</a:t>
            </a:r>
          </a:p>
          <a:p>
            <a:pPr lvl="1"/>
            <a:r>
              <a:rPr lang="en-US" dirty="0" smtClean="0"/>
              <a:t>2)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will go until it sees a NULL character</a:t>
            </a:r>
            <a:endParaRPr lang="en-US" dirty="0"/>
          </a:p>
          <a:p>
            <a:endParaRPr lang="en-US" dirty="0"/>
          </a:p>
          <a:p>
            <a:r>
              <a:rPr lang="en-US" dirty="0"/>
              <a:t>It’s often limited to a very small size</a:t>
            </a:r>
          </a:p>
        </p:txBody>
      </p:sp>
    </p:spTree>
    <p:extLst>
      <p:ext uri="{BB962C8B-B14F-4D97-AF65-F5344CB8AC3E}">
        <p14:creationId xmlns:p14="http://schemas.microsoft.com/office/powerpoint/2010/main" val="38862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965ED6-A283-45D8-A004-8727F8E8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E7227-16AE-49A6-AD8D-0180BEB1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figure out where the return address of </a:t>
            </a:r>
            <a:r>
              <a:rPr lang="en-US" dirty="0" err="1"/>
              <a:t>bof</a:t>
            </a:r>
            <a:r>
              <a:rPr lang="en-US" dirty="0"/>
              <a:t> is in order to overwrite it with our own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It’s a bit higher on the stack than the local </a:t>
            </a:r>
            <a:r>
              <a:rPr lang="en-US" dirty="0" smtClean="0"/>
              <a:t>variables</a:t>
            </a:r>
            <a:endParaRPr lang="en-US" dirty="0"/>
          </a:p>
          <a:p>
            <a:pPr lvl="1"/>
            <a:r>
              <a:rPr lang="en-US" dirty="0"/>
              <a:t>We could do the math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(Easier to pretend math doesn’t exist)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Or we can just include a bunch of copies of our return address in our exploit and hope one overwrites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Always word aligned (so no “partial” overwrite)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9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E6EF2D-CA29-43C9-B407-8738EEFB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E195B6-5A81-4F13-891B-2C42B960E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need to decide what the value of our return address should be </a:t>
            </a:r>
          </a:p>
          <a:p>
            <a:endParaRPr lang="en-US" dirty="0"/>
          </a:p>
          <a:p>
            <a:r>
              <a:rPr lang="en-US" dirty="0"/>
              <a:t>We don’t know what the address of the shellcode is, but we can estimate it</a:t>
            </a:r>
          </a:p>
          <a:p>
            <a:endParaRPr lang="en-US" dirty="0"/>
          </a:p>
          <a:p>
            <a:r>
              <a:rPr lang="en-US" dirty="0" smtClean="0"/>
              <a:t>ASLR == Address Space Layout Randomization</a:t>
            </a:r>
          </a:p>
          <a:p>
            <a:pPr lvl="1"/>
            <a:r>
              <a:rPr lang="en-US" dirty="0" smtClean="0"/>
              <a:t>Turning it off makes it easier to find/predict where things will be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9BB760-9A87-4D1A-8E08-E18B412B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 Sled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AFBD7C-7061-43E7-948D-6D2597649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a large area of memory with NOP instructions before the shellcode</a:t>
            </a:r>
          </a:p>
          <a:p>
            <a:endParaRPr lang="en-US" dirty="0"/>
          </a:p>
          <a:p>
            <a:r>
              <a:rPr lang="en-US" dirty="0"/>
              <a:t>If our estimate points to anywhere in the NOP sled, we’ll end up executing the shellcode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EB4068-BF27-4332-8B73-BECA5BDC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DA68742-8978-4AE0-BE3E-AFEF3205E6BE}"/>
              </a:ext>
            </a:extLst>
          </p:cNvPr>
          <p:cNvSpPr/>
          <p:nvPr/>
        </p:nvSpPr>
        <p:spPr bwMode="auto">
          <a:xfrm>
            <a:off x="914400" y="4878572"/>
            <a:ext cx="5029200" cy="685800"/>
          </a:xfrm>
          <a:prstGeom prst="rect">
            <a:avLst/>
          </a:prstGeom>
          <a:solidFill>
            <a:srgbClr val="E983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NOP Sled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9934CB3-AE94-48BD-93BA-3EF648263390}"/>
              </a:ext>
            </a:extLst>
          </p:cNvPr>
          <p:cNvSpPr/>
          <p:nvPr/>
        </p:nvSpPr>
        <p:spPr bwMode="auto">
          <a:xfrm>
            <a:off x="5943600" y="4876799"/>
            <a:ext cx="1752600" cy="685800"/>
          </a:xfrm>
          <a:prstGeom prst="rect">
            <a:avLst/>
          </a:prstGeom>
          <a:solidFill>
            <a:srgbClr val="646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Shellcode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B56643-8001-45F0-9029-B0D86A6B664E}"/>
              </a:ext>
            </a:extLst>
          </p:cNvPr>
          <p:cNvSpPr/>
          <p:nvPr/>
        </p:nvSpPr>
        <p:spPr bwMode="auto">
          <a:xfrm>
            <a:off x="7696200" y="4878572"/>
            <a:ext cx="3352800" cy="685800"/>
          </a:xfrm>
          <a:prstGeom prst="rect">
            <a:avLst/>
          </a:prstGeom>
          <a:solidFill>
            <a:srgbClr val="18CD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Return Addresses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225F4446-187C-49C7-8D15-17ED29DBC510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1545" y="4800600"/>
            <a:ext cx="256724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D34B8A09-AA5C-4404-B573-83584B074C9D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3600" y="4798828"/>
            <a:ext cx="17526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xmlns="" id="{CCDF87AA-EF2E-44C7-8B7C-66B9E4E8C523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351548" y="4572000"/>
            <a:ext cx="6021053" cy="228600"/>
          </a:xfrm>
          <a:prstGeom prst="bentConnector3">
            <a:avLst>
              <a:gd name="adj1" fmla="val 9997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E1E2676E-CCCC-463D-ADD4-AC7D0C975481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9372600" y="4572000"/>
            <a:ext cx="0" cy="306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xmlns="" id="{ADE3037D-8B1F-47F5-93DD-D189838DF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2"/>
            <a:ext cx="11195051" cy="3124198"/>
          </a:xfrm>
        </p:spPr>
        <p:txBody>
          <a:bodyPr/>
          <a:lstStyle/>
          <a:p>
            <a:r>
              <a:rPr lang="en-US" dirty="0"/>
              <a:t>The return address of </a:t>
            </a:r>
            <a:r>
              <a:rPr lang="en-US" dirty="0" err="1"/>
              <a:t>bof</a:t>
            </a:r>
            <a:r>
              <a:rPr lang="en-US" dirty="0"/>
              <a:t>() is overwritten and the function returns to somewhere in the NOP sled</a:t>
            </a:r>
          </a:p>
          <a:p>
            <a:pPr>
              <a:lnSpc>
                <a:spcPct val="150000"/>
              </a:lnSpc>
            </a:pPr>
            <a:r>
              <a:rPr lang="en-US" dirty="0"/>
              <a:t>The NOP sled leads execution to the start of the shellcode</a:t>
            </a:r>
          </a:p>
          <a:p>
            <a:pPr>
              <a:lnSpc>
                <a:spcPct val="150000"/>
              </a:lnSpc>
            </a:pPr>
            <a:r>
              <a:rPr lang="en-US" dirty="0"/>
              <a:t>The shellcode executes and we get a root shell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5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Buffer overflow basics</a:t>
            </a:r>
          </a:p>
          <a:p>
            <a:r>
              <a:rPr lang="en-US" dirty="0"/>
              <a:t>How the stack works</a:t>
            </a:r>
          </a:p>
          <a:p>
            <a:pPr lvl="1"/>
            <a:r>
              <a:rPr lang="en-US" dirty="0"/>
              <a:t>Overflowing the stack buffer</a:t>
            </a:r>
          </a:p>
          <a:p>
            <a:pPr lvl="1"/>
            <a:r>
              <a:rPr lang="en-US" dirty="0"/>
              <a:t>Example in action</a:t>
            </a:r>
          </a:p>
          <a:p>
            <a:r>
              <a:rPr lang="en-US" dirty="0"/>
              <a:t>Vulnerable code</a:t>
            </a:r>
          </a:p>
          <a:p>
            <a:pPr lvl="1"/>
            <a:r>
              <a:rPr lang="en-US" dirty="0"/>
              <a:t>Finding vulnerable code</a:t>
            </a:r>
          </a:p>
          <a:p>
            <a:pPr lvl="1"/>
            <a:r>
              <a:rPr lang="en-US" dirty="0"/>
              <a:t>Avoiding vulnerable code</a:t>
            </a:r>
          </a:p>
          <a:p>
            <a:r>
              <a:rPr lang="en-US" dirty="0"/>
              <a:t>Exploiting stack overflows</a:t>
            </a:r>
          </a:p>
          <a:p>
            <a:pPr lvl="1"/>
            <a:r>
              <a:rPr lang="en-US" dirty="0"/>
              <a:t>Shellcode</a:t>
            </a:r>
          </a:p>
        </p:txBody>
      </p:sp>
    </p:spTree>
    <p:extLst>
      <p:ext uri="{BB962C8B-B14F-4D97-AF65-F5344CB8AC3E}">
        <p14:creationId xmlns:p14="http://schemas.microsoft.com/office/powerpoint/2010/main" val="173783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19F88F-220D-49D9-B8EA-6C2AEDAF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</a:t>
            </a:r>
            <a:r>
              <a:rPr lang="en-US" dirty="0" smtClean="0"/>
              <a:t>Exploit (Shellcode)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EEEC51-0E57-4AC4-BA03-E2F2485D4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562599"/>
            <a:ext cx="11195051" cy="563565"/>
          </a:xfrm>
        </p:spPr>
        <p:txBody>
          <a:bodyPr/>
          <a:lstStyle/>
          <a:p>
            <a:r>
              <a:rPr lang="en-US" dirty="0"/>
              <a:t>Will explain how this works </a:t>
            </a:r>
            <a:r>
              <a:rPr lang="en-US" dirty="0" smtClean="0"/>
              <a:t>next time (opens a root shell)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22590"/>
            <a:ext cx="9382125" cy="41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2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Security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277600" cy="4830763"/>
          </a:xfrm>
        </p:spPr>
        <p:txBody>
          <a:bodyPr/>
          <a:lstStyle/>
          <a:p>
            <a:r>
              <a:rPr lang="en-US" dirty="0" smtClean="0"/>
              <a:t>Canadian passports have a neat security feature</a:t>
            </a:r>
          </a:p>
          <a:p>
            <a:endParaRPr lang="en-US" dirty="0"/>
          </a:p>
          <a:p>
            <a:r>
              <a:rPr lang="en-US" dirty="0" smtClean="0"/>
              <a:t>Can see more examples at</a:t>
            </a:r>
          </a:p>
          <a:p>
            <a:pPr lvl="1"/>
            <a:r>
              <a:rPr lang="en-US" altLang="en-US" dirty="0">
                <a:latin typeface="Arial" pitchFamily="34" charset="0"/>
              </a:rPr>
              <a:t>https://imgur.com/gallery/3u8xP</a:t>
            </a:r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981200"/>
            <a:ext cx="4667250" cy="381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981200"/>
            <a:ext cx="46672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review</a:t>
            </a:r>
          </a:p>
          <a:p>
            <a:endParaRPr lang="en-US" dirty="0"/>
          </a:p>
          <a:p>
            <a:r>
              <a:rPr lang="en-US" dirty="0" err="1"/>
              <a:t>Cdecl</a:t>
            </a:r>
            <a:r>
              <a:rPr lang="en-US" dirty="0"/>
              <a:t> calling convention</a:t>
            </a:r>
          </a:p>
          <a:p>
            <a:endParaRPr lang="en-US" dirty="0"/>
          </a:p>
          <a:p>
            <a:r>
              <a:rPr lang="en-US" dirty="0"/>
              <a:t>In-depth explanation of stack buffer overflow exploits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C1BBC-B852-46F5-957D-62B2A4CC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 Registers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FF1D98E9-1477-42C2-BCF3-154FB85B7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11195051" cy="4830763"/>
          </a:xfrm>
        </p:spPr>
        <p:txBody>
          <a:bodyPr/>
          <a:lstStyle/>
          <a:p>
            <a:r>
              <a:rPr lang="en-US" dirty="0" smtClean="0"/>
              <a:t>EAX</a:t>
            </a:r>
            <a:r>
              <a:rPr lang="en-US" dirty="0"/>
              <a:t>, EBX, ECX, EDX</a:t>
            </a:r>
          </a:p>
          <a:p>
            <a:pPr lvl="1"/>
            <a:r>
              <a:rPr lang="en-US" dirty="0" smtClean="0"/>
              <a:t>Used for general data storage</a:t>
            </a:r>
            <a:endParaRPr lang="en-US" dirty="0"/>
          </a:p>
          <a:p>
            <a:r>
              <a:rPr lang="en-US" dirty="0"/>
              <a:t>ESI, EDI</a:t>
            </a:r>
          </a:p>
          <a:p>
            <a:pPr lvl="1"/>
            <a:r>
              <a:rPr lang="en-US" dirty="0" smtClean="0"/>
              <a:t>Source and destination registers</a:t>
            </a:r>
          </a:p>
          <a:p>
            <a:pPr lvl="1"/>
            <a:r>
              <a:rPr lang="en-US" dirty="0" smtClean="0"/>
              <a:t>(Mostly used for string and buffer operations)</a:t>
            </a:r>
          </a:p>
          <a:p>
            <a:r>
              <a:rPr lang="en-US" dirty="0" smtClean="0"/>
              <a:t>ESP</a:t>
            </a:r>
            <a:r>
              <a:rPr lang="en-US" dirty="0"/>
              <a:t>, EBP</a:t>
            </a:r>
          </a:p>
          <a:p>
            <a:pPr lvl="1"/>
            <a:r>
              <a:rPr lang="en-US" dirty="0" smtClean="0"/>
              <a:t>Stack and base pointer</a:t>
            </a:r>
          </a:p>
          <a:p>
            <a:pPr lvl="1"/>
            <a:r>
              <a:rPr lang="en-US" dirty="0" smtClean="0"/>
              <a:t>(Used for keeping track of stack frames and operations)</a:t>
            </a:r>
            <a:endParaRPr lang="en-US" dirty="0"/>
          </a:p>
          <a:p>
            <a:r>
              <a:rPr lang="en-US" dirty="0" smtClean="0"/>
              <a:t>EIP</a:t>
            </a:r>
          </a:p>
          <a:p>
            <a:pPr lvl="1"/>
            <a:r>
              <a:rPr lang="en-US" dirty="0" smtClean="0"/>
              <a:t>Instruction pointer (points to current instruction being executed)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in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PUSH actually do?</a:t>
            </a:r>
          </a:p>
          <a:p>
            <a:endParaRPr lang="en-US" dirty="0" smtClean="0"/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ESP,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1"/>
            <a:endParaRPr lang="en-US" sz="2800" b="1" dirty="0">
              <a:latin typeface="Arial (body)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[ESP],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myVal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75531" y="2784901"/>
            <a:ext cx="4648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Subtract 4 from the stack pointer (“make room” on the stack)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36109" y="3200400"/>
            <a:ext cx="2239422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578269" y="4600208"/>
            <a:ext cx="32766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Copy the value into that new space on the stack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4572000"/>
            <a:ext cx="2454069" cy="443707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0735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in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POP actually do?</a:t>
            </a:r>
          </a:p>
          <a:p>
            <a:endParaRPr lang="en-US" dirty="0" smtClean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myRegister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myRegister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[ESP]</a:t>
            </a:r>
          </a:p>
          <a:p>
            <a:pPr lvl="1"/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ESP, 4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4860984"/>
            <a:ext cx="4648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Add 4 to the stack pointer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(move the stack back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“up”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5000" y="3200400"/>
            <a:ext cx="1905000" cy="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20000" y="2784901"/>
            <a:ext cx="32766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Copy the value off the stack into the register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8400" y="4495800"/>
            <a:ext cx="2667000" cy="76200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861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39433</TotalTime>
  <Words>1197</Words>
  <Application>Microsoft Office PowerPoint</Application>
  <PresentationFormat>Widescreen</PresentationFormat>
  <Paragraphs>256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MS PGothic</vt:lpstr>
      <vt:lpstr>MS PGothic</vt:lpstr>
      <vt:lpstr>Arial</vt:lpstr>
      <vt:lpstr>Arial (body)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Announcement: Note Taker Needed</vt:lpstr>
      <vt:lpstr>Last Class We Covered</vt:lpstr>
      <vt:lpstr>Any Questions from Last Time?</vt:lpstr>
      <vt:lpstr>Today’s Topics</vt:lpstr>
      <vt:lpstr>Assembly Review</vt:lpstr>
      <vt:lpstr>x86 Registers</vt:lpstr>
      <vt:lpstr>PUSH in Assembly Language</vt:lpstr>
      <vt:lpstr>POP in Assembly Language</vt:lpstr>
      <vt:lpstr>Quick Note – Stack Growth</vt:lpstr>
      <vt:lpstr>CALL in Assembly Language</vt:lpstr>
      <vt:lpstr>RET in Assembly Language</vt:lpstr>
      <vt:lpstr>Cdecl</vt:lpstr>
      <vt:lpstr>What is Cdecl?</vt:lpstr>
      <vt:lpstr>Simple Cdecl Example – Code</vt:lpstr>
      <vt:lpstr>Simple Cdecl Example – Calling</vt:lpstr>
      <vt:lpstr>Simple Cdecl Example – Returning</vt:lpstr>
      <vt:lpstr>Example  Stack Buffer Overflow Exploit</vt:lpstr>
      <vt:lpstr>Overflow Exploit Goal</vt:lpstr>
      <vt:lpstr>Overflow Exploit Source Code (part 1)</vt:lpstr>
      <vt:lpstr>Overflow Exploit Source Code (part 2)</vt:lpstr>
      <vt:lpstr>Stack Smashing</vt:lpstr>
      <vt:lpstr>Planning the Exploit</vt:lpstr>
      <vt:lpstr>Planning the Exploit</vt:lpstr>
      <vt:lpstr>Shellcode</vt:lpstr>
      <vt:lpstr>Return Addresses</vt:lpstr>
      <vt:lpstr>Return Addresses</vt:lpstr>
      <vt:lpstr>NOP Sled</vt:lpstr>
      <vt:lpstr>Putting it all together</vt:lpstr>
      <vt:lpstr>Writing the Exploit (Shellcode)</vt:lpstr>
      <vt:lpstr>Daily Security Tidbit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682</cp:revision>
  <cp:lastPrinted>2009-04-22T19:24:48Z</cp:lastPrinted>
  <dcterms:created xsi:type="dcterms:W3CDTF">2013-08-18T19:22:46Z</dcterms:created>
  <dcterms:modified xsi:type="dcterms:W3CDTF">2018-09-18T07:08:09Z</dcterms:modified>
</cp:coreProperties>
</file>